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1"/>
  </p:notesMasterIdLst>
  <p:handoutMasterIdLst>
    <p:handoutMasterId r:id="rId42"/>
  </p:handoutMasterIdLst>
  <p:sldIdLst>
    <p:sldId id="303" r:id="rId3"/>
    <p:sldId id="325" r:id="rId4"/>
    <p:sldId id="326" r:id="rId5"/>
    <p:sldId id="327" r:id="rId6"/>
    <p:sldId id="328" r:id="rId7"/>
    <p:sldId id="329" r:id="rId8"/>
    <p:sldId id="318" r:id="rId9"/>
    <p:sldId id="343" r:id="rId10"/>
    <p:sldId id="334" r:id="rId11"/>
    <p:sldId id="319" r:id="rId12"/>
    <p:sldId id="330" r:id="rId13"/>
    <p:sldId id="335" r:id="rId14"/>
    <p:sldId id="336" r:id="rId15"/>
    <p:sldId id="337" r:id="rId16"/>
    <p:sldId id="338" r:id="rId17"/>
    <p:sldId id="339" r:id="rId18"/>
    <p:sldId id="341" r:id="rId19"/>
    <p:sldId id="347" r:id="rId20"/>
    <p:sldId id="333" r:id="rId21"/>
    <p:sldId id="348" r:id="rId22"/>
    <p:sldId id="314" r:id="rId23"/>
    <p:sldId id="342" r:id="rId24"/>
    <p:sldId id="344" r:id="rId25"/>
    <p:sldId id="345" r:id="rId26"/>
    <p:sldId id="346" r:id="rId27"/>
    <p:sldId id="340" r:id="rId28"/>
    <p:sldId id="350" r:id="rId29"/>
    <p:sldId id="351" r:id="rId30"/>
    <p:sldId id="352" r:id="rId31"/>
    <p:sldId id="349" r:id="rId32"/>
    <p:sldId id="353" r:id="rId33"/>
    <p:sldId id="354" r:id="rId34"/>
    <p:sldId id="355" r:id="rId35"/>
    <p:sldId id="359" r:id="rId36"/>
    <p:sldId id="356" r:id="rId37"/>
    <p:sldId id="358" r:id="rId38"/>
    <p:sldId id="357" r:id="rId39"/>
    <p:sldId id="302" r:id="rId4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0033CC"/>
    <a:srgbClr val="FF9900"/>
    <a:srgbClr val="FFE7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1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ent%20Crolard\Mes%20documents\Laurent\capitalisation\Base%20de%20capitalisation%20Op&#233;rations%20Segmentation%20AR%20-%20130112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N\Desktop\CAPITALISATION%202010\1-%20BASE%20DE%20CAPITALISATION\Base%20de%20capitalisation%20Op&#233;rations%20Segmentation%20AR%20-%2003%2012%2012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ent%20Crolard\Mes%20documents\Laurent\capitalisation\Base%20de%20capitalisation%20Op&#233;rations%20Segmentation%20AR%20-%2013011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fr-FR">
                <a:latin typeface="Arial" pitchFamily="34" charset="0"/>
                <a:cs typeface="Arial" pitchFamily="34" charset="0"/>
              </a:rPr>
              <a:t>Matériaux</a:t>
            </a:r>
            <a:r>
              <a:rPr lang="fr-FR" baseline="0">
                <a:latin typeface="Arial" pitchFamily="34" charset="0"/>
                <a:cs typeface="Arial" pitchFamily="34" charset="0"/>
              </a:rPr>
              <a:t> d'isolation sur les murs avant rénovation</a:t>
            </a:r>
            <a:endParaRPr lang="fr-FR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167074809983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72089112586988"/>
          <c:y val="0.17608719980790313"/>
          <c:w val="0.59048638747926019"/>
          <c:h val="0.76640195399888522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Lbls>
            <c:dLbl>
              <c:idx val="5"/>
              <c:layout>
                <c:manualLayout>
                  <c:x val="8.1401211831164059E-3"/>
                  <c:y val="5.98990049323660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7834343192636717E-2"/>
                  <c:y val="0.106487119879761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materiaux!$FJ$200:$FJ$217</c:f>
              <c:strCache>
                <c:ptCount val="17"/>
                <c:pt idx="0">
                  <c:v>Polystyrène  23%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Laine de roche  3%</c:v>
                </c:pt>
                <c:pt idx="5">
                  <c:v>Laine de verre  6%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Pas d'isolant  51%</c:v>
                </c:pt>
                <c:pt idx="16">
                  <c:v>Non défini  17%</c:v>
                </c:pt>
              </c:strCache>
            </c:strRef>
          </c:cat>
          <c:val>
            <c:numRef>
              <c:f>materiaux!$FK$200:$FK$217</c:f>
              <c:numCache>
                <c:formatCode>General</c:formatCode>
                <c:ptCount val="17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51</c:v>
                </c:pt>
                <c:pt idx="1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fr-FR">
                <a:latin typeface="Arial" pitchFamily="34" charset="0"/>
                <a:cs typeface="Arial" pitchFamily="34" charset="0"/>
              </a:rPr>
              <a:t>Matériaux</a:t>
            </a:r>
            <a:r>
              <a:rPr lang="fr-FR" baseline="0">
                <a:latin typeface="Arial" pitchFamily="34" charset="0"/>
                <a:cs typeface="Arial" pitchFamily="34" charset="0"/>
              </a:rPr>
              <a:t> d'isolation sur les murs après rénovation</a:t>
            </a:r>
            <a:endParaRPr lang="fr-FR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Materiaux!$DW$100:$DW$117</c:f>
              <c:strCache>
                <c:ptCount val="17"/>
                <c:pt idx="0">
                  <c:v>Polystyrène  47%</c:v>
                </c:pt>
                <c:pt idx="1">
                  <c:v>Polyuréthane  12%</c:v>
                </c:pt>
                <c:pt idx="2">
                  <c:v> </c:v>
                </c:pt>
                <c:pt idx="3">
                  <c:v> </c:v>
                </c:pt>
                <c:pt idx="4">
                  <c:v>Laine de roche  18%</c:v>
                </c:pt>
                <c:pt idx="5">
                  <c:v>Laine de verre  24%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</c:strCache>
            </c:strRef>
          </c:cat>
          <c:val>
            <c:numRef>
              <c:f>Materiaux!$DX$100:$DX$117</c:f>
              <c:numCache>
                <c:formatCode>General</c:formatCode>
                <c:ptCount val="17"/>
                <c:pt idx="0">
                  <c:v>47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  <c:pt idx="5">
                  <c:v>24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Investissement par secteur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22162108171997"/>
          <c:y val="0.19395249476818621"/>
          <c:w val="0.81215295233973128"/>
          <c:h val="0.5423292428914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'Différents tableaux'!$G$204</c:f>
              <c:strCache>
                <c:ptCount val="1"/>
                <c:pt idx="0">
                  <c:v>Investissment moyen par logement et domaine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3.483837872609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'Différents tableaux'!$F$205:$F$216</c:f>
              <c:strCache>
                <c:ptCount val="11"/>
                <c:pt idx="0">
                  <c:v>Toiture</c:v>
                </c:pt>
                <c:pt idx="1">
                  <c:v>ITE</c:v>
                </c:pt>
                <c:pt idx="2">
                  <c:v>Porte paliere</c:v>
                </c:pt>
                <c:pt idx="3">
                  <c:v>Menuiseries extérieures</c:v>
                </c:pt>
                <c:pt idx="4">
                  <c:v>Plancher bas</c:v>
                </c:pt>
                <c:pt idx="5">
                  <c:v>Chauffage</c:v>
                </c:pt>
                <c:pt idx="6">
                  <c:v>ECS</c:v>
                </c:pt>
                <c:pt idx="7">
                  <c:v>Ventilation</c:v>
                </c:pt>
                <c:pt idx="8">
                  <c:v>Eclairage</c:v>
                </c:pt>
                <c:pt idx="9">
                  <c:v>Rafraichissement</c:v>
                </c:pt>
                <c:pt idx="10">
                  <c:v>ENR</c:v>
                </c:pt>
              </c:strCache>
            </c:strRef>
          </c:cat>
          <c:val>
            <c:numRef>
              <c:f>'Différents tableaux'!$G$205:$G$216</c:f>
              <c:numCache>
                <c:formatCode>#\ ##0\ "€"</c:formatCode>
                <c:ptCount val="11"/>
                <c:pt idx="0">
                  <c:v>1437.749988235294</c:v>
                </c:pt>
                <c:pt idx="1">
                  <c:v>11173.112162718846</c:v>
                </c:pt>
                <c:pt idx="2">
                  <c:v>895.79538950715425</c:v>
                </c:pt>
                <c:pt idx="3">
                  <c:v>4125.5170030895979</c:v>
                </c:pt>
                <c:pt idx="4">
                  <c:v>692.3611411764706</c:v>
                </c:pt>
                <c:pt idx="5">
                  <c:v>2628.2699444444443</c:v>
                </c:pt>
                <c:pt idx="6">
                  <c:v>1027.1352027363184</c:v>
                </c:pt>
                <c:pt idx="7">
                  <c:v>875.66175763817364</c:v>
                </c:pt>
                <c:pt idx="8">
                  <c:v>46.143790849673202</c:v>
                </c:pt>
                <c:pt idx="9">
                  <c:v>0</c:v>
                </c:pt>
                <c:pt idx="10">
                  <c:v>2176.5776000000001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55040"/>
        <c:axId val="102845056"/>
      </c:barChart>
      <c:lineChart>
        <c:grouping val="standard"/>
        <c:varyColors val="0"/>
        <c:ser>
          <c:idx val="1"/>
          <c:order val="1"/>
          <c:tx>
            <c:strRef>
              <c:f>'Différents tableaux'!$N$204</c:f>
              <c:strCache>
                <c:ptCount val="1"/>
                <c:pt idx="0">
                  <c:v>Pourcentage de logement réhabilité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2281221727554122E-2"/>
                  <c:y val="3.68466162886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21832591331181E-3"/>
                  <c:y val="3.684661628867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710916295665553E-2"/>
                  <c:y val="3.070551357389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'Différents tableaux'!$F$205:$F$216</c:f>
              <c:strCache>
                <c:ptCount val="11"/>
                <c:pt idx="0">
                  <c:v>Toiture</c:v>
                </c:pt>
                <c:pt idx="1">
                  <c:v>ITE</c:v>
                </c:pt>
                <c:pt idx="2">
                  <c:v>Porte paliere</c:v>
                </c:pt>
                <c:pt idx="3">
                  <c:v>Menuiseries extérieures</c:v>
                </c:pt>
                <c:pt idx="4">
                  <c:v>Plancher bas</c:v>
                </c:pt>
                <c:pt idx="5">
                  <c:v>Chauffage</c:v>
                </c:pt>
                <c:pt idx="6">
                  <c:v>ECS</c:v>
                </c:pt>
                <c:pt idx="7">
                  <c:v>Ventilation</c:v>
                </c:pt>
                <c:pt idx="8">
                  <c:v>Eclairage</c:v>
                </c:pt>
                <c:pt idx="9">
                  <c:v>Rafraichissement</c:v>
                </c:pt>
                <c:pt idx="10">
                  <c:v>ENR</c:v>
                </c:pt>
              </c:strCache>
            </c:strRef>
          </c:cat>
          <c:val>
            <c:numRef>
              <c:f>'Différents tableaux'!$N$205:$N$216</c:f>
              <c:numCache>
                <c:formatCode>0%</c:formatCode>
                <c:ptCount val="11"/>
                <c:pt idx="0">
                  <c:v>0.87538619979402676</c:v>
                </c:pt>
                <c:pt idx="1">
                  <c:v>1</c:v>
                </c:pt>
                <c:pt idx="2">
                  <c:v>0.64778578784757979</c:v>
                </c:pt>
                <c:pt idx="3">
                  <c:v>1</c:v>
                </c:pt>
                <c:pt idx="4">
                  <c:v>0.87538619979402676</c:v>
                </c:pt>
                <c:pt idx="5">
                  <c:v>0.65499485066941299</c:v>
                </c:pt>
                <c:pt idx="6">
                  <c:v>0.55200823892893924</c:v>
                </c:pt>
                <c:pt idx="7">
                  <c:v>1</c:v>
                </c:pt>
                <c:pt idx="8">
                  <c:v>0.15756951596292482</c:v>
                </c:pt>
                <c:pt idx="9">
                  <c:v>0</c:v>
                </c:pt>
                <c:pt idx="10">
                  <c:v>7.7239958805355308E-2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58112"/>
        <c:axId val="102856576"/>
      </c:lineChart>
      <c:valAx>
        <c:axId val="102845056"/>
        <c:scaling>
          <c:orientation val="minMax"/>
        </c:scaling>
        <c:delete val="0"/>
        <c:axPos val="l"/>
        <c:majorGridlines/>
        <c:numFmt formatCode="#\ ##0\ &quot;€&quot;" sourceLinked="1"/>
        <c:majorTickMark val="none"/>
        <c:minorTickMark val="none"/>
        <c:tickLblPos val="nextTo"/>
        <c:crossAx val="102855040"/>
        <c:crosses val="autoZero"/>
        <c:crossBetween val="between"/>
      </c:valAx>
      <c:catAx>
        <c:axId val="102855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845056"/>
        <c:crosses val="autoZero"/>
        <c:auto val="1"/>
        <c:lblAlgn val="ctr"/>
        <c:lblOffset val="100"/>
        <c:noMultiLvlLbl val="0"/>
      </c:catAx>
      <c:valAx>
        <c:axId val="10285657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02858112"/>
        <c:crosses val="max"/>
        <c:crossBetween val="between"/>
      </c:valAx>
      <c:catAx>
        <c:axId val="10285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2856576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325B2C-4CEB-43C0-8938-8B6956803C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80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A28530-C5BF-42A4-AC10-88E392F028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7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327CAC-7630-44CF-A65E-62EC5E3958B0}" type="slidenum">
              <a:rPr lang="fr-FR" sz="1200" smtClean="0"/>
              <a:pPr eaLnBrk="1" hangingPunct="1"/>
              <a:t>1</a:t>
            </a:fld>
            <a:endParaRPr lang="fr-FR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10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407E50-DD6F-4D9D-96F7-B9F4CA10AA47}" type="slidenum">
              <a:rPr lang="fr-FR" sz="1200" smtClean="0"/>
              <a:pPr eaLnBrk="1" hangingPunct="1"/>
              <a:t>11</a:t>
            </a:fld>
            <a:endParaRPr lang="fr-F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01744A-F26E-468D-AB98-77F77F0FC09E}" type="slidenum">
              <a:rPr lang="fr-FR" sz="1200" smtClean="0"/>
              <a:pPr eaLnBrk="1" hangingPunct="1"/>
              <a:t>12</a:t>
            </a:fld>
            <a:endParaRPr lang="fr-FR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3EE429-11D0-4340-8B61-EA92F6C2E639}" type="slidenum">
              <a:rPr lang="fr-FR" sz="1200" smtClean="0"/>
              <a:pPr eaLnBrk="1" hangingPunct="1"/>
              <a:t>13</a:t>
            </a:fld>
            <a:endParaRPr lang="fr-FR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B870A8-3F87-4E7A-83F4-01470FDD4167}" type="slidenum">
              <a:rPr lang="fr-FR" sz="1200" smtClean="0"/>
              <a:pPr eaLnBrk="1" hangingPunct="1"/>
              <a:t>14</a:t>
            </a:fld>
            <a:endParaRPr lang="fr-FR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09F637-5AD9-46F1-BB86-FB3B0764DE89}" type="slidenum">
              <a:rPr lang="fr-FR" sz="1200" smtClean="0"/>
              <a:pPr eaLnBrk="1" hangingPunct="1"/>
              <a:t>15</a:t>
            </a:fld>
            <a:endParaRPr lang="fr-FR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16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17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18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0A0AE5-83FE-406E-B076-E7EE63092EBE}" type="slidenum">
              <a:rPr lang="fr-FR" sz="1200" smtClean="0"/>
              <a:pPr eaLnBrk="1" hangingPunct="1"/>
              <a:t>19</a:t>
            </a:fld>
            <a:endParaRPr lang="fr-F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19525A-0D96-4C46-8EF4-4B4BEEA0071D}" type="slidenum">
              <a:rPr lang="fr-FR" sz="1200" smtClean="0"/>
              <a:pPr eaLnBrk="1" hangingPunct="1"/>
              <a:t>2</a:t>
            </a:fld>
            <a:endParaRPr lang="fr-FR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0A0AE5-83FE-406E-B076-E7EE63092EBE}" type="slidenum">
              <a:rPr lang="fr-FR" sz="1200" smtClean="0"/>
              <a:pPr eaLnBrk="1" hangingPunct="1"/>
              <a:t>20</a:t>
            </a:fld>
            <a:endParaRPr lang="fr-F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21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22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23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24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25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26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27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28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29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69496-8FCA-4E96-86EC-3E9445C67AB0}" type="slidenum">
              <a:rPr lang="fr-FR" sz="1200" smtClean="0"/>
              <a:pPr eaLnBrk="1" hangingPunct="1"/>
              <a:t>3</a:t>
            </a:fld>
            <a:endParaRPr lang="fr-FR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D63362-C598-4C49-AD1B-BBE18B37493F}" type="slidenum">
              <a:rPr lang="fr-FR" sz="1200" smtClean="0"/>
              <a:pPr eaLnBrk="1" hangingPunct="1"/>
              <a:t>30</a:t>
            </a:fld>
            <a:endParaRPr lang="fr-F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D608-6026-43D8-8962-1637ACE25A4E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70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D608-6026-43D8-8962-1637ACE25A4E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310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D608-6026-43D8-8962-1637ACE25A4E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588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28E859-B848-4A29-967A-55C11439B9B4}" type="slidenum">
              <a:rPr lang="fr-FR" sz="1200" smtClean="0"/>
              <a:pPr eaLnBrk="1" hangingPunct="1"/>
              <a:t>38</a:t>
            </a:fld>
            <a:endParaRPr lang="fr-F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2C7859-D5D0-49AC-A169-7A57651E5403}" type="slidenum">
              <a:rPr lang="fr-FR" sz="1200" smtClean="0"/>
              <a:pPr eaLnBrk="1" hangingPunct="1"/>
              <a:t>4</a:t>
            </a:fld>
            <a:endParaRPr lang="fr-FR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D30765-1843-49DB-A3AB-C9578699BA35}" type="slidenum">
              <a:rPr lang="fr-FR" sz="1200" smtClean="0"/>
              <a:pPr eaLnBrk="1" hangingPunct="1"/>
              <a:t>5</a:t>
            </a:fld>
            <a:endParaRPr lang="fr-FR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7E9EA4-848C-4DD7-BC74-99DF03D0380C}" type="slidenum">
              <a:rPr lang="fr-FR" sz="1200" smtClean="0"/>
              <a:pPr eaLnBrk="1" hangingPunct="1"/>
              <a:t>6</a:t>
            </a:fld>
            <a:endParaRPr lang="fr-FR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BD613-614A-4516-9070-6340C5EFA9F0}" type="slidenum">
              <a:rPr lang="fr-FR" sz="1200" smtClean="0"/>
              <a:pPr eaLnBrk="1" hangingPunct="1"/>
              <a:t>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44C9FB-047F-48E7-86EA-25A28F63D06A}" type="slidenum">
              <a:rPr lang="fr-FR" sz="1200" smtClean="0"/>
              <a:pPr eaLnBrk="1" hangingPunct="1"/>
              <a:t>8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C643CE-5702-4587-B6E7-E9D8243374A4}" type="slidenum">
              <a:rPr lang="fr-FR" sz="1200" smtClean="0"/>
              <a:pPr eaLnBrk="1" hangingPunct="1"/>
              <a:t>9</a:t>
            </a:fld>
            <a:endParaRPr lang="fr-FR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8B29-FA5E-481E-A759-0FD2C653C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352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85D3-CBB7-48E6-8E20-F5EC422785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78826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B81F-410F-4CF0-B127-120F1CB10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089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257C5C-9B0F-4B68-8DBA-1D2B6E0B6C7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3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7875-16A6-4343-8710-A6D9D286B7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60863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6127-A614-4BB3-BAE5-F36BB9EEE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3727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EF22-AC19-421E-BADC-527C8B397F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6613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96462-B421-4D2A-AE20-3F78AB4AB7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575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E21-3F6A-4EE5-9262-CB066F3B4F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862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5CB4-7705-4E3E-8E19-E807893545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41111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AC9-4908-4F91-8DE3-13072B7BCD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6800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976C-ED91-4B32-9470-A4EB6D811C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1817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EA5B-9805-4EF6-81D7-E33ECA9C0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875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F367-8D85-412B-B1E0-159A886A72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518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4EC5-11D5-4D26-B323-33CAFC0A27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091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58C-5C37-4172-915C-15DF42854F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329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C564-27A8-4D8C-9AFA-F90539E57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9353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2998-F3D3-4640-83B5-55A5A95B3D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2749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DF09-DEA3-4639-B9D8-1902DAB920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7499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93F8-0C51-4FA6-B405-661B1E6C32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8662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B55E-DCF5-40EB-99C6-E48C8EBB6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821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7CB9-F63A-42D6-8904-06023DBBC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78885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1607-EDEB-4334-B8E3-91B38F4166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9189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2FD233-9828-4463-A8B1-681556278A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Picture 20" descr="Logo AR NPDC fond bleu écriture blanch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124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7F444A-DA2C-47E7-945C-03C22A4626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Oval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2895600"/>
            <a:ext cx="5791200" cy="2667000"/>
          </a:xfrm>
          <a:prstGeom prst="ellipse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fr-FR" sz="7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>
                <a:latin typeface="Arial" charset="0"/>
              </a:rPr>
              <a:t>Développement des performances énergétiques et environnementales du parc social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005263"/>
            <a:ext cx="3241675" cy="1944687"/>
          </a:xfr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Arial" charset="0"/>
              </a:rPr>
            </a:br>
            <a:r>
              <a:rPr lang="fr-FR" sz="2400" b="1" dirty="0" smtClean="0">
                <a:solidFill>
                  <a:schemeClr val="tx1"/>
                </a:solidFill>
                <a:latin typeface="Arial" charset="0"/>
              </a:rPr>
              <a:t>USH</a:t>
            </a:r>
            <a:br>
              <a:rPr lang="fr-FR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fr-FR" sz="2000" i="1" dirty="0" smtClean="0">
                <a:solidFill>
                  <a:schemeClr val="tx1"/>
                </a:solidFill>
                <a:latin typeface="Calibri" pitchFamily="34" charset="0"/>
              </a:rPr>
              <a:t>Fonds Structurels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Arial" charset="0"/>
              </a:rPr>
            </a:br>
            <a:r>
              <a:rPr lang="fr-FR" sz="2000" b="1" dirty="0" smtClean="0">
                <a:solidFill>
                  <a:schemeClr val="tx1"/>
                </a:solidFill>
                <a:latin typeface="Arial" charset="0"/>
              </a:rPr>
              <a:t>Paris</a:t>
            </a:r>
            <a:br>
              <a:rPr lang="fr-FR" sz="20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16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avril 2014</a:t>
            </a:r>
            <a:br>
              <a:rPr lang="fr-FR" sz="1800" dirty="0" smtClean="0">
                <a:solidFill>
                  <a:schemeClr val="tx1"/>
                </a:solidFill>
                <a:latin typeface="Arial" charset="0"/>
              </a:rPr>
            </a:br>
            <a:endParaRPr lang="fr-FR" sz="1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135938" y="664368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>
                <a:latin typeface="Tahoma" pitchFamily="34" charset="0"/>
              </a:rPr>
              <a:t>François Delhaye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577190"/>
            <a:ext cx="2953845" cy="92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programmation potentielle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716" y="1005359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Hlm (hors Maisons &amp; Cités) :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      6 300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lgts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/an sur une durée moyenne de 7 ans.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Maisons &amp;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Cités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      propose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de réhabiliter au total 17 000 à 22 000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lgts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sur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un rythme restant à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déterminer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dépendant de la disponibilité de financements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externes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les deux cas les programmations envisagées sont très en deçà des besoins potentiels, qui iront probablement au-delà des classes E, F, G </a:t>
            </a:r>
            <a:endParaRPr lang="fr-FR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r-F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fr-F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107</a:t>
            </a:r>
            <a:r>
              <a:rPr lang="fr-FR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000 logements </a:t>
            </a:r>
            <a:r>
              <a:rPr lang="fr-F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hlm</a:t>
            </a:r>
          </a:p>
          <a:p>
            <a:pPr algn="ctr"/>
            <a:r>
              <a:rPr lang="fr-F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	 34</a:t>
            </a:r>
            <a:r>
              <a:rPr lang="fr-FR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000 </a:t>
            </a:r>
            <a:r>
              <a:rPr lang="fr-F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M&amp;C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 de traitement des E, F, G en 2030?</a:t>
            </a:r>
            <a:endParaRPr lang="fr-F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366480" y="494116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366480" y="537321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343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Rappel des Financements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41438"/>
            <a:ext cx="7772400" cy="4679950"/>
          </a:xfrm>
        </p:spPr>
        <p:txBody>
          <a:bodyPr/>
          <a:lstStyle/>
          <a:p>
            <a:pPr eaLnBrk="1" hangingPunct="1"/>
            <a:r>
              <a:rPr lang="fr-FR" sz="2800" dirty="0" smtClean="0">
                <a:latin typeface="Arial" charset="0"/>
              </a:rPr>
              <a:t>Financements: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Eco-prêt CDC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Dégrèvement TFPB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Aides de l’ADEME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Fonds Chaleur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Certificat Economie d’Energie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Concours des collectivités locales</a:t>
            </a:r>
          </a:p>
          <a:p>
            <a:pPr lvl="1" eaLnBrk="1" hangingPunct="1"/>
            <a:r>
              <a:rPr lang="fr-FR" sz="2400" dirty="0" smtClean="0">
                <a:latin typeface="Arial" charset="0"/>
              </a:rPr>
              <a:t>Participation des locataires</a:t>
            </a:r>
          </a:p>
          <a:p>
            <a:pPr lvl="1" eaLnBrk="1" hangingPunct="1">
              <a:buFontTx/>
              <a:buNone/>
            </a:pPr>
            <a:endParaRPr lang="fr-FR" sz="1000" dirty="0" smtClean="0">
              <a:latin typeface="Arial" charset="0"/>
            </a:endParaRPr>
          </a:p>
          <a:p>
            <a:pPr lvl="1" eaLnBrk="1" hangingPunct="1"/>
            <a:r>
              <a:rPr lang="fr-FR" sz="2400" dirty="0" smtClean="0">
                <a:solidFill>
                  <a:schemeClr val="hlink"/>
                </a:solidFill>
                <a:latin typeface="Arial" charset="0"/>
              </a:rPr>
              <a:t>+ </a:t>
            </a:r>
            <a:r>
              <a:rPr lang="fr-FR" sz="2400" b="1" dirty="0" smtClean="0">
                <a:solidFill>
                  <a:schemeClr val="hlink"/>
                </a:solidFill>
                <a:latin typeface="Arial" charset="0"/>
              </a:rPr>
              <a:t>FEDER</a:t>
            </a:r>
          </a:p>
        </p:txBody>
      </p:sp>
    </p:spTree>
    <p:extLst>
      <p:ext uri="{BB962C8B-B14F-4D97-AF65-F5344CB8AC3E}">
        <p14:creationId xmlns:p14="http://schemas.microsoft.com/office/powerpoint/2010/main" val="695975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L'évaluation des opérations et </a:t>
            </a:r>
            <a:b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capitalisation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S’engager à fournir des indicateurs sur l'opération et l'état énergétique des logements, avant et après réhabilitation.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S’engager à faciliter la capitalisation des informations, et à fournir tous les éléments nécessaires à une évaluation postérieure.</a:t>
            </a:r>
          </a:p>
        </p:txBody>
      </p:sp>
    </p:spTree>
    <p:extLst>
      <p:ext uri="{BB962C8B-B14F-4D97-AF65-F5344CB8AC3E}">
        <p14:creationId xmlns:p14="http://schemas.microsoft.com/office/powerpoint/2010/main" val="2283023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Capitalisation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628775"/>
            <a:ext cx="5907087" cy="4114800"/>
          </a:xfrm>
        </p:spPr>
        <p:txBody>
          <a:bodyPr/>
          <a:lstStyle/>
          <a:p>
            <a:pPr eaLnBrk="1" hangingPunct="1"/>
            <a:r>
              <a:rPr lang="fr-FR" sz="3600" smtClean="0">
                <a:latin typeface="Arial" charset="0"/>
              </a:rPr>
              <a:t>Un laboratoire partagé:</a:t>
            </a:r>
          </a:p>
          <a:p>
            <a:pPr lvl="1" eaLnBrk="1" hangingPunct="1"/>
            <a:r>
              <a:rPr lang="fr-FR" sz="3200" smtClean="0">
                <a:latin typeface="Arial" charset="0"/>
              </a:rPr>
              <a:t>« le cycle thermique »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Périodicité de 5 à 6 semaines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Présentations d’opérations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Intervention de spécialistes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Informations juridiques</a:t>
            </a:r>
          </a:p>
        </p:txBody>
      </p:sp>
    </p:spTree>
    <p:extLst>
      <p:ext uri="{BB962C8B-B14F-4D97-AF65-F5344CB8AC3E}">
        <p14:creationId xmlns:p14="http://schemas.microsoft.com/office/powerpoint/2010/main" val="3494214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Capitalisation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557338"/>
            <a:ext cx="7772400" cy="4114800"/>
          </a:xfrm>
        </p:spPr>
        <p:txBody>
          <a:bodyPr/>
          <a:lstStyle/>
          <a:p>
            <a:pPr eaLnBrk="1" hangingPunct="1"/>
            <a:r>
              <a:rPr lang="fr-FR" sz="3600" smtClean="0">
                <a:latin typeface="Arial" charset="0"/>
              </a:rPr>
              <a:t>Un outil de partage:</a:t>
            </a:r>
          </a:p>
          <a:p>
            <a:pPr lvl="1" eaLnBrk="1" hangingPunct="1"/>
            <a:r>
              <a:rPr lang="fr-FR" sz="3200" smtClean="0">
                <a:latin typeface="Arial" charset="0"/>
              </a:rPr>
              <a:t>« l’espace collaboratif » en ligne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Accessible à tous les partenaires</a:t>
            </a:r>
          </a:p>
          <a:p>
            <a:pPr lvl="2" eaLnBrk="1" hangingPunct="1"/>
            <a:r>
              <a:rPr lang="fr-FR" sz="2800" smtClean="0">
                <a:latin typeface="Arial" charset="0"/>
              </a:rPr>
              <a:t>Thèmes</a:t>
            </a:r>
          </a:p>
          <a:p>
            <a:pPr lvl="3" eaLnBrk="1" hangingPunct="1"/>
            <a:r>
              <a:rPr lang="fr-FR" sz="2400" smtClean="0">
                <a:latin typeface="Arial" charset="0"/>
              </a:rPr>
              <a:t>Capitalisation (fiches)</a:t>
            </a:r>
          </a:p>
          <a:p>
            <a:pPr lvl="3" eaLnBrk="1" hangingPunct="1"/>
            <a:r>
              <a:rPr lang="fr-FR" sz="2400" smtClean="0">
                <a:latin typeface="Arial" charset="0"/>
              </a:rPr>
              <a:t>Documentation</a:t>
            </a:r>
          </a:p>
          <a:p>
            <a:pPr lvl="3" eaLnBrk="1" hangingPunct="1"/>
            <a:r>
              <a:rPr lang="fr-FR" sz="2400" smtClean="0">
                <a:latin typeface="Arial" charset="0"/>
              </a:rPr>
              <a:t>Dossier unique (modèle)</a:t>
            </a:r>
          </a:p>
          <a:p>
            <a:pPr lvl="3" eaLnBrk="1" hangingPunct="1"/>
            <a:r>
              <a:rPr lang="fr-FR" sz="2400" smtClean="0">
                <a:latin typeface="Arial" charset="0"/>
              </a:rPr>
              <a:t>Dossiers déposés</a:t>
            </a:r>
          </a:p>
          <a:p>
            <a:pPr lvl="3" eaLnBrk="1" hangingPunct="1"/>
            <a:r>
              <a:rPr lang="fr-FR" sz="2400" smtClean="0">
                <a:latin typeface="Arial" charset="0"/>
              </a:rPr>
              <a:t>Suivi (tableau interactif)</a:t>
            </a:r>
          </a:p>
        </p:txBody>
      </p:sp>
    </p:spTree>
    <p:extLst>
      <p:ext uri="{BB962C8B-B14F-4D97-AF65-F5344CB8AC3E}">
        <p14:creationId xmlns:p14="http://schemas.microsoft.com/office/powerpoint/2010/main" val="1087318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Capitalisation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 eaLnBrk="1" hangingPunct="1"/>
            <a:r>
              <a:rPr lang="fr-FR" smtClean="0">
                <a:latin typeface="Arial" charset="0"/>
              </a:rPr>
              <a:t>Une capitalisation d’opération:</a:t>
            </a:r>
          </a:p>
          <a:p>
            <a:pPr lvl="1" eaLnBrk="1" hangingPunct="1"/>
            <a:r>
              <a:rPr lang="fr-FR" smtClean="0">
                <a:latin typeface="Arial" charset="0"/>
              </a:rPr>
              <a:t>Un prestataire: Habitat et Territoire Conseil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30 opérations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Création d’une base technique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Suivi de 6 bâtiments instrumentés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Analyse de contrats d’entretiens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Analyses environnementales</a:t>
            </a:r>
          </a:p>
          <a:p>
            <a:pPr lvl="2" eaLnBrk="1" hangingPunct="1"/>
            <a:r>
              <a:rPr lang="fr-FR" smtClean="0">
                <a:latin typeface="Arial" charset="0"/>
              </a:rPr>
              <a:t>Documents de communication spécifiques</a:t>
            </a:r>
          </a:p>
        </p:txBody>
      </p:sp>
    </p:spTree>
    <p:extLst>
      <p:ext uri="{BB962C8B-B14F-4D97-AF65-F5344CB8AC3E}">
        <p14:creationId xmlns:p14="http://schemas.microsoft.com/office/powerpoint/2010/main" val="3140403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Qualité chantier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9144000" cy="5544616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cs typeface="Arial" pitchFamily="34" charset="0"/>
              </a:rPr>
              <a:t>Convention avec la FFB</a:t>
            </a:r>
          </a:p>
          <a:p>
            <a:pPr lvl="1"/>
            <a:r>
              <a:rPr lang="fr-FR" dirty="0">
                <a:latin typeface="Arial" pitchFamily="34" charset="0"/>
                <a:cs typeface="Arial" pitchFamily="34" charset="0"/>
              </a:rPr>
              <a:t>Développer des actions collectives pour sensibiliser, informer et former les professionnels du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bâtiment.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>
                <a:latin typeface="Arial" pitchFamily="34" charset="0"/>
                <a:cs typeface="Arial" pitchFamily="34" charset="0"/>
              </a:rPr>
              <a:t>Organiser et promouvoir le programme de Formation aux Economies d’Energie des entreprises et artisans du Bâtiment (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FEEBat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Diffuser </a:t>
            </a:r>
            <a:r>
              <a:rPr lang="fr-FR" dirty="0">
                <a:latin typeface="Arial" pitchFamily="34" charset="0"/>
                <a:cs typeface="Arial" pitchFamily="34" charset="0"/>
              </a:rPr>
              <a:t>la liste des entreprises ayant suivies les formations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FEEBat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Faire </a:t>
            </a:r>
            <a:r>
              <a:rPr lang="fr-FR" dirty="0">
                <a:latin typeface="Arial" pitchFamily="34" charset="0"/>
                <a:cs typeface="Arial" pitchFamily="34" charset="0"/>
              </a:rPr>
              <a:t>connaître et reconnaître la note « recommandations au maîtres d’ouvrage » auprès de leurs membres respectifs</a:t>
            </a:r>
          </a:p>
          <a:p>
            <a:pPr eaLnBrk="1" hangingPunct="1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9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Réhabilitation et concertation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420422" cy="504056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Mise en commun du « cycle thermique » et du « groupe concertation »</a:t>
            </a:r>
          </a:p>
          <a:p>
            <a:pPr lvl="2" eaLnBrk="1" hangingPunct="1"/>
            <a:r>
              <a:rPr lang="fr-FR" dirty="0" smtClean="0">
                <a:latin typeface="Arial" charset="0"/>
              </a:rPr>
              <a:t>Concertation et souhaits des habitants avant réhabilitation</a:t>
            </a:r>
          </a:p>
          <a:p>
            <a:pPr lvl="2" eaLnBrk="1" hangingPunct="1"/>
            <a:r>
              <a:rPr lang="fr-FR" dirty="0" smtClean="0">
                <a:latin typeface="Arial" charset="0"/>
              </a:rPr>
              <a:t>Réalisation du chantier et écoute du locataire</a:t>
            </a:r>
          </a:p>
          <a:p>
            <a:pPr lvl="2" eaLnBrk="1" hangingPunct="1"/>
            <a:r>
              <a:rPr lang="fr-FR" dirty="0" smtClean="0">
                <a:latin typeface="Arial" charset="0"/>
              </a:rPr>
              <a:t>Prise en main du logement</a:t>
            </a:r>
          </a:p>
          <a:p>
            <a:pPr lvl="3" eaLnBrk="1" hangingPunct="1"/>
            <a:r>
              <a:rPr lang="fr-FR" dirty="0" smtClean="0">
                <a:latin typeface="Arial" charset="0"/>
              </a:rPr>
              <a:t>Sensibilisation à l’énergie, l’eau et la qualité de l’air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Une réunion de 70 personnes:</a:t>
            </a:r>
          </a:p>
          <a:p>
            <a:pPr lvl="2" eaLnBrk="1" hangingPunct="1"/>
            <a:r>
              <a:rPr lang="fr-FR" dirty="0">
                <a:latin typeface="Arial" charset="0"/>
              </a:rPr>
              <a:t>Services </a:t>
            </a:r>
            <a:r>
              <a:rPr lang="fr-FR" dirty="0" smtClean="0">
                <a:latin typeface="Arial" charset="0"/>
              </a:rPr>
              <a:t>techniques, Services </a:t>
            </a:r>
            <a:r>
              <a:rPr lang="fr-FR" dirty="0">
                <a:latin typeface="Arial" charset="0"/>
              </a:rPr>
              <a:t>gestion </a:t>
            </a:r>
            <a:r>
              <a:rPr lang="fr-FR" dirty="0" smtClean="0">
                <a:latin typeface="Arial" charset="0"/>
              </a:rPr>
              <a:t>locative, Associations </a:t>
            </a:r>
            <a:r>
              <a:rPr lang="fr-FR" dirty="0">
                <a:latin typeface="Arial" charset="0"/>
              </a:rPr>
              <a:t>de </a:t>
            </a:r>
            <a:r>
              <a:rPr lang="fr-FR" dirty="0" smtClean="0">
                <a:latin typeface="Arial" charset="0"/>
              </a:rPr>
              <a:t>locataires, Etat, ADEME, Région, EPCI, EDF, GDF</a:t>
            </a:r>
            <a:endParaRPr lang="fr-FR" dirty="0">
              <a:latin typeface="Arial" charset="0"/>
            </a:endParaRPr>
          </a:p>
          <a:p>
            <a:pPr lvl="2" eaLnBrk="1" hangingPunct="1"/>
            <a:endParaRPr lang="fr-FR" dirty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3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 et réhabilitations en </a:t>
            </a:r>
            <a:r>
              <a:rPr lang="fr-F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NPdC</a:t>
            </a:r>
            <a:endParaRPr lang="fr-FR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184482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Une mesure très délicate à prendre en compte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6632"/>
            <a:ext cx="9173023" cy="421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79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Subventions FEDER</a:t>
            </a:r>
          </a:p>
        </p:txBody>
      </p:sp>
      <p:graphicFrame>
        <p:nvGraphicFramePr>
          <p:cNvPr id="89315" name="Group 227"/>
          <p:cNvGraphicFramePr>
            <a:graphicFrameLocks noGrp="1"/>
          </p:cNvGraphicFramePr>
          <p:nvPr>
            <p:ph idx="4294967295"/>
          </p:nvPr>
        </p:nvGraphicFramePr>
        <p:xfrm>
          <a:off x="468313" y="1196975"/>
          <a:ext cx="8353425" cy="4645120"/>
        </p:xfrm>
        <a:graphic>
          <a:graphicData uri="http://schemas.openxmlformats.org/drawingml/2006/table">
            <a:tbl>
              <a:tblPr/>
              <a:tblGrid>
                <a:gridCol w="2736850"/>
                <a:gridCol w="863600"/>
                <a:gridCol w="2376487"/>
                <a:gridCol w="2376488"/>
              </a:tblGrid>
              <a:tr h="94485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 des travaux et ingénierie sur effort énergétique avec plafonds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Réglementation thermique globale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RT - 10%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5 000 €/lgt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RT – 30%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Réglementation thermique globale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120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kWhep/m²/an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5 000 €/lgt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100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kWhep/m²/an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135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kWhep/m²/an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7 500 €/lgt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104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kWhep/m²/an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56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73238"/>
            <a:ext cx="77724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Réduire l’écart thermique entre le parc ancien et l’habitat neuf.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Risque de </a:t>
            </a:r>
            <a:r>
              <a:rPr lang="fr-FR" b="1" smtClean="0">
                <a:latin typeface="Arial" charset="0"/>
              </a:rPr>
              <a:t>fragilité</a:t>
            </a:r>
            <a:r>
              <a:rPr lang="fr-FR" smtClean="0">
                <a:latin typeface="Arial" charset="0"/>
              </a:rPr>
              <a:t> et de </a:t>
            </a:r>
            <a:r>
              <a:rPr lang="fr-FR" b="1" smtClean="0">
                <a:latin typeface="Arial" charset="0"/>
              </a:rPr>
              <a:t>précarité</a:t>
            </a:r>
            <a:r>
              <a:rPr lang="fr-FR" smtClean="0">
                <a:latin typeface="Arial" charset="0"/>
              </a:rPr>
              <a:t> </a:t>
            </a:r>
            <a:r>
              <a:rPr lang="fr-FR" b="1" smtClean="0">
                <a:latin typeface="Arial" charset="0"/>
              </a:rPr>
              <a:t>énergétique</a:t>
            </a:r>
            <a:r>
              <a:rPr lang="fr-FR" smtClean="0">
                <a:latin typeface="Arial" charset="0"/>
              </a:rPr>
              <a:t> pour la population la plus modeste.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Préoccupation sur l’évolution du </a:t>
            </a:r>
            <a:r>
              <a:rPr lang="fr-FR" b="1" smtClean="0">
                <a:latin typeface="Arial" charset="0"/>
              </a:rPr>
              <a:t>montant des charges</a:t>
            </a:r>
            <a:r>
              <a:rPr lang="fr-FR" smtClean="0">
                <a:latin typeface="Arial" charset="0"/>
              </a:rPr>
              <a:t> des locataires. 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Participer aux efforts environnementaux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>
                <a:latin typeface="Arial" charset="0"/>
              </a:rPr>
              <a:t>Effet de serre, énergie grise, coût global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Préoccupations</a:t>
            </a:r>
          </a:p>
        </p:txBody>
      </p:sp>
    </p:spTree>
    <p:extLst>
      <p:ext uri="{BB962C8B-B14F-4D97-AF65-F5344CB8AC3E}">
        <p14:creationId xmlns:p14="http://schemas.microsoft.com/office/powerpoint/2010/main" val="820168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Subventions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FEDER 2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51388"/>
              </p:ext>
            </p:extLst>
          </p:nvPr>
        </p:nvGraphicFramePr>
        <p:xfrm>
          <a:off x="179512" y="908720"/>
          <a:ext cx="8640960" cy="58826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37458"/>
                <a:gridCol w="2123957"/>
                <a:gridCol w="2273741"/>
                <a:gridCol w="2005804"/>
              </a:tblGrid>
              <a:tr h="22854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Pour les subventions</a:t>
                      </a:r>
                      <a:endParaRPr lang="fr-FR" sz="3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Typologie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Seuil cible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Subvention plafond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Taux d'intervention</a:t>
                      </a:r>
                      <a:endParaRPr lang="fr-FR" sz="2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Individuel 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 kWh.m²/an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10 000 €/logt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Collectif 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 kWh.m²/an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5 000 €/logt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Collectif 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80 kWh.m²/an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8 000 €/logt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8547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Pour la certification</a:t>
                      </a:r>
                      <a:endParaRPr lang="fr-FR" sz="3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Typologie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cible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Financement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Limité par le taux d'intervention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5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Individuel et Collectif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Opération certifiée hors zone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ANRU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50 % des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honoraires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oui</a:t>
                      </a:r>
                      <a:endParaRPr lang="fr-FR" sz="2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8547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Pour les bonus</a:t>
                      </a:r>
                      <a:endParaRPr lang="fr-FR" sz="3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Typologie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cible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Financement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Limité par le taux d'intervention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Individuel 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Confort thermique et visuel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1 000 €/typologie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  <a:endParaRPr lang="fr-FR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5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Individuel et Collectif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Matériaux à moindre impact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environnemental et/ou</a:t>
                      </a:r>
                      <a:endParaRPr lang="fr-FR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sanitaire</a:t>
                      </a:r>
                      <a:endParaRPr lang="fr-FR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1 000 €/logt au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  <a:endParaRPr lang="fr-FR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95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0738662"/>
              </p:ext>
            </p:extLst>
          </p:nvPr>
        </p:nvGraphicFramePr>
        <p:xfrm>
          <a:off x="142875" y="1916832"/>
          <a:ext cx="8858249" cy="2463517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2700933"/>
                <a:gridCol w="72008"/>
                <a:gridCol w="2016224"/>
                <a:gridCol w="1944216"/>
                <a:gridCol w="2124868"/>
              </a:tblGrid>
              <a:tr h="12288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Etat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 hMerge="1">
                  <a:txBody>
                    <a:bodyPr/>
                    <a:lstStyle/>
                    <a:p>
                      <a:endParaRPr lang="fr-F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Nb de logements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Nombre de groupes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Montant de subvention FEDER prévu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</a:tr>
              <a:tr h="8594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Dossiers acceptés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 hMerge="1">
                  <a:txBody>
                    <a:bodyPr/>
                    <a:lstStyle/>
                    <a:p>
                      <a:endParaRPr lang="fr-F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4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lang="fr-FR" sz="4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443</a:t>
                      </a:r>
                      <a:endParaRPr lang="fr-FR" sz="4000" b="1" u="none" strike="noStrike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4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fr-FR" sz="4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   </a:t>
                      </a:r>
                      <a:endParaRPr lang="fr-FR" sz="4000" b="1" u="none" strike="noStrike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19,6 M€</a:t>
                      </a:r>
                      <a:endParaRPr lang="fr-FR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</a:tr>
              <a:tr h="314346"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Avancement FEDER (1</a:t>
            </a:r>
            <a:r>
              <a:rPr lang="fr-FR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ère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tranche)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39752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Calibri" pitchFamily="34" charset="0"/>
              </a:rPr>
              <a:t>209 M€ générés</a:t>
            </a:r>
          </a:p>
          <a:p>
            <a:pPr algn="ctr"/>
            <a:r>
              <a:rPr lang="fr-FR" sz="3600" b="1" dirty="0" smtClean="0">
                <a:latin typeface="Calibri" pitchFamily="34" charset="0"/>
              </a:rPr>
              <a:t>(travaux et honoraires)</a:t>
            </a:r>
            <a:endParaRPr lang="fr-FR" sz="36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erformance des réhabilitations</a:t>
            </a:r>
            <a:endParaRPr lang="fr-FR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39952" y="1772816"/>
            <a:ext cx="4824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Consommations divisées </a:t>
            </a:r>
            <a:r>
              <a:rPr lang="fr-FR" dirty="0">
                <a:latin typeface="Arial" pitchFamily="34" charset="0"/>
                <a:cs typeface="Arial" pitchFamily="34" charset="0"/>
              </a:rPr>
              <a:t>par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3,5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Par 3 en collectif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Par 5 en individuel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   lieu de la précarité </a:t>
            </a:r>
            <a:r>
              <a:rPr lang="fr-FR" dirty="0">
                <a:latin typeface="Arial" pitchFamily="34" charset="0"/>
                <a:cs typeface="Arial" pitchFamily="34" charset="0"/>
              </a:rPr>
              <a:t>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nergétique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0210"/>
            <a:ext cx="3024336" cy="22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73" y="1657052"/>
            <a:ext cx="3805579" cy="2673318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60" y="4386974"/>
            <a:ext cx="2952327" cy="2297284"/>
          </a:xfrm>
          <a:prstGeom prst="rect">
            <a:avLst/>
          </a:prstGeom>
          <a:noFill/>
        </p:spPr>
      </p:pic>
      <p:sp>
        <p:nvSpPr>
          <p:cNvPr id="3" name="Flèche droite 2"/>
          <p:cNvSpPr/>
          <p:nvPr/>
        </p:nvSpPr>
        <p:spPr>
          <a:xfrm>
            <a:off x="4211960" y="321285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55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Cout des réhabilitations</a:t>
            </a:r>
            <a:endParaRPr lang="fr-FR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60440" cy="2725279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2" y="4360210"/>
            <a:ext cx="3276364" cy="2200613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40614"/>
            <a:ext cx="3240360" cy="222020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932040" y="184482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Des travaux induits bien plus conséquents en individuels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93758" y="64578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Collectif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96136" y="643342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Individuels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342647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Cout des réhabilitations au m² de SHON</a:t>
            </a:r>
            <a:endParaRPr lang="fr-FR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184482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Une mesure très délicate à prendre en compte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393704" cy="2803170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842" y="4052269"/>
            <a:ext cx="3452614" cy="2381158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68854"/>
            <a:ext cx="3485133" cy="238115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393758" y="64578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Collectif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796136" y="643342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Individuels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86191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FEDER (2</a:t>
            </a:r>
            <a:r>
              <a:rPr lang="fr-FR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ème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tranche)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420422" cy="4536504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5 à 6 M€ accordés </a:t>
            </a:r>
            <a:endParaRPr lang="fr-FR" dirty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Potentiel théorique + 12 M€ avant fin 2013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Orienté </a:t>
            </a:r>
            <a:r>
              <a:rPr lang="fr-FR" dirty="0" err="1" smtClean="0">
                <a:latin typeface="Arial" charset="0"/>
              </a:rPr>
              <a:t>lgt</a:t>
            </a:r>
            <a:r>
              <a:rPr lang="fr-FR" dirty="0" smtClean="0">
                <a:latin typeface="Arial" charset="0"/>
              </a:rPr>
              <a:t> individuel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Performance objectif &lt; 104 kWh/m²/an</a:t>
            </a:r>
          </a:p>
          <a:p>
            <a:pPr eaLnBrk="1" hangingPunct="1"/>
            <a:r>
              <a:rPr lang="fr-FR" dirty="0" err="1" smtClean="0">
                <a:latin typeface="Arial" charset="0"/>
              </a:rPr>
              <a:t>Sub</a:t>
            </a:r>
            <a:r>
              <a:rPr lang="fr-FR" dirty="0" smtClean="0">
                <a:latin typeface="Arial" charset="0"/>
              </a:rPr>
              <a:t> FEDER mini 10 000 €/</a:t>
            </a:r>
            <a:r>
              <a:rPr lang="fr-FR" dirty="0" err="1" smtClean="0">
                <a:latin typeface="Arial" charset="0"/>
              </a:rPr>
              <a:t>lgt</a:t>
            </a:r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Eco-matériaux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Tests d’étanchéité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Dossier de qualité architecturale</a:t>
            </a:r>
            <a:endParaRPr lang="fr-FR" dirty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8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Enseignements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08720"/>
            <a:ext cx="8420422" cy="504056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Qualifier les acteurs</a:t>
            </a:r>
            <a:endParaRPr lang="fr-FR" dirty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Qualité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Suivi de chantier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Caméra thermique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Test étanchéité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Ventilation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Travaux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Enveloppe</a:t>
            </a:r>
          </a:p>
          <a:p>
            <a:pPr lvl="1" eaLnBrk="1" hangingPunct="1"/>
            <a:r>
              <a:rPr lang="fr-FR" dirty="0" smtClean="0">
                <a:latin typeface="Arial" charset="0"/>
              </a:rPr>
              <a:t>Ne pas suréquiper les logements</a:t>
            </a:r>
          </a:p>
        </p:txBody>
      </p:sp>
    </p:spTree>
    <p:extLst>
      <p:ext uri="{BB962C8B-B14F-4D97-AF65-F5344CB8AC3E}">
        <p14:creationId xmlns:p14="http://schemas.microsoft.com/office/powerpoint/2010/main" val="1996222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Isolation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640441520"/>
              </p:ext>
            </p:extLst>
          </p:nvPr>
        </p:nvGraphicFramePr>
        <p:xfrm>
          <a:off x="-324544" y="1844824"/>
          <a:ext cx="46805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486284413"/>
              </p:ext>
            </p:extLst>
          </p:nvPr>
        </p:nvGraphicFramePr>
        <p:xfrm>
          <a:off x="3759086" y="1772816"/>
          <a:ext cx="538491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4598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Investissement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953173756"/>
              </p:ext>
            </p:extLst>
          </p:nvPr>
        </p:nvGraphicFramePr>
        <p:xfrm>
          <a:off x="179512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818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Investissement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49471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61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28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Patrimoine existant:</a:t>
            </a:r>
            <a:b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démarche régionale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7994650" cy="4248150"/>
          </a:xfrm>
        </p:spPr>
        <p:txBody>
          <a:bodyPr/>
          <a:lstStyle/>
          <a:p>
            <a:pPr eaLnBrk="1" hangingPunct="1"/>
            <a:r>
              <a:rPr lang="fr-FR" sz="2800" smtClean="0">
                <a:latin typeface="Arial" charset="0"/>
              </a:rPr>
              <a:t>Fédérer tous les acteurs locaux dans une étude régionale de maîtrise des charges, avec de forts impacts sociaux, économiques et environnementaux      </a:t>
            </a:r>
            <a:r>
              <a:rPr lang="fr-FR" sz="2800" b="1" smtClean="0">
                <a:solidFill>
                  <a:schemeClr val="hlink"/>
                </a:solidFill>
                <a:latin typeface="Arial" charset="0"/>
              </a:rPr>
              <a:t>équité des locataires</a:t>
            </a:r>
            <a:r>
              <a:rPr lang="fr-FR" sz="2800" smtClean="0">
                <a:latin typeface="Arial" charset="0"/>
              </a:rPr>
              <a:t> </a:t>
            </a:r>
          </a:p>
          <a:p>
            <a:pPr eaLnBrk="1" hangingPunct="1"/>
            <a:r>
              <a:rPr lang="fr-FR" sz="2800" smtClean="0">
                <a:latin typeface="Arial" charset="0"/>
              </a:rPr>
              <a:t>Développer une expertise et une action économique visant à généraliser le  développement durable dans le parc existant</a:t>
            </a:r>
          </a:p>
          <a:p>
            <a:pPr eaLnBrk="1" hangingPunct="1"/>
            <a:r>
              <a:rPr lang="fr-FR" sz="2800" smtClean="0">
                <a:latin typeface="Arial" charset="0"/>
              </a:rPr>
              <a:t>Etre force de proposition au niveau des aides des partenaires</a:t>
            </a:r>
          </a:p>
        </p:txBody>
      </p:sp>
    </p:spTree>
    <p:extLst>
      <p:ext uri="{BB962C8B-B14F-4D97-AF65-F5344CB8AC3E}">
        <p14:creationId xmlns:p14="http://schemas.microsoft.com/office/powerpoint/2010/main" val="2541066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 cours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92696"/>
            <a:ext cx="8420422" cy="504056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Recensement des besoins en formation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Mise en place d’outils de communication et de prise en main des logements réhabilités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Simplification des dossiers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Formation intégré au travail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Instrumentation de bâtiments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Lancement du FEDER 2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Qualité architecturale</a:t>
            </a:r>
          </a:p>
          <a:p>
            <a:pPr eaLnBrk="1" hangingPunct="1"/>
            <a:r>
              <a:rPr lang="fr-FR" dirty="0" smtClean="0">
                <a:latin typeface="Arial" charset="0"/>
              </a:rPr>
              <a:t>Conventionnement avec la Région</a:t>
            </a:r>
          </a:p>
          <a:p>
            <a:pPr marL="914400" lvl="2" indent="0" eaLnBrk="1" hangingPunct="1">
              <a:buNone/>
            </a:pPr>
            <a:r>
              <a:rPr lang="fr-FR" dirty="0" smtClean="0">
                <a:latin typeface="Arial" charset="0"/>
              </a:rPr>
              <a:t>« Plan 100 000 </a:t>
            </a:r>
            <a:r>
              <a:rPr lang="fr-FR" dirty="0" err="1" smtClean="0">
                <a:latin typeface="Arial" charset="0"/>
              </a:rPr>
              <a:t>lgts</a:t>
            </a:r>
            <a:r>
              <a:rPr lang="fr-FR" dirty="0" smtClean="0">
                <a:latin typeface="Arial" charset="0"/>
              </a:rPr>
              <a:t> » </a:t>
            </a:r>
            <a:r>
              <a:rPr lang="fr-FR" dirty="0" smtClean="0">
                <a:latin typeface="Arial" charset="0"/>
                <a:sym typeface="Wingdings"/>
              </a:rPr>
              <a:t></a:t>
            </a:r>
            <a:r>
              <a:rPr lang="fr-FR" dirty="0" smtClean="0">
                <a:latin typeface="Arial" charset="0"/>
              </a:rPr>
              <a:t> Tiers Investisseur</a:t>
            </a:r>
          </a:p>
        </p:txBody>
      </p:sp>
    </p:spTree>
    <p:extLst>
      <p:ext uri="{BB962C8B-B14F-4D97-AF65-F5344CB8AC3E}">
        <p14:creationId xmlns:p14="http://schemas.microsoft.com/office/powerpoint/2010/main" val="3488353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PHOTOS\Développement Durable\Réhabilitations\LMH\Lille Tour Clémenceau\2012 09 12 LMH Lille Tour Clémenceau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51854" y="965109"/>
            <a:ext cx="5952661" cy="44644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1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2724336" cy="36324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908720"/>
            <a:ext cx="4248472" cy="56646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ZoneTexte 4"/>
          <p:cNvSpPr txBox="1"/>
          <p:nvPr/>
        </p:nvSpPr>
        <p:spPr>
          <a:xfrm>
            <a:off x="683568" y="40050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Avant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79712" y="55172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Après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44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8586" y="1846076"/>
            <a:ext cx="4292972" cy="3219729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37" y="0"/>
            <a:ext cx="3491880" cy="26189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2979" y="2897941"/>
            <a:ext cx="4392488" cy="32943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026434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PHOTOS\Développement Durable\Réhabilitations\SIA Hersin Coupigny\2011 06 21 HERSIN COUPIGNY 002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68" y="1844824"/>
            <a:ext cx="4550263" cy="34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:\PHOTOS\Développement Durable\Réhabilitations\SIA Hersin Coupigny\2011 06 21 HERSIN COUPIGNY 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995" y="184482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S:\PHOTOS\Développement Durable\Réhabilitations\GHI Denain Parc Lebret\2011 07 05 Cycle thermique 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PHOTOS\Développement Durable\Réhabilitations\PdCH\2012 03 20 Arras tour Verlaine 1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46598" y="857250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HOTOS\Développement Durable\Réhabilitations\HdL Boulogne\2011 06 01 HdL Chemin Vert tour O 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PHOTOS\Développement Durable\Réhabilitations\HdL Boulogne\2012 06 26 HdL ANRU Boulogne 16.JPG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43203" y="3371465"/>
            <a:ext cx="3975596" cy="29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T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689600" cy="41767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2142"/>
              </a:avLst>
            </a:prstTxWarp>
          </a:bodyPr>
          <a:lstStyle/>
          <a:p>
            <a:pPr algn="ctr"/>
            <a:r>
              <a:rPr lang="fr-F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"Nous n'héritons pas la terre de nos ancêtres,</a:t>
            </a:r>
          </a:p>
        </p:txBody>
      </p:sp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264275" cy="604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4653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Nous l'empruntons à nos enfants"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976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mission</a:t>
            </a:r>
            <a:br>
              <a:rPr lang="fr-F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d’assistance collective à l’amélioration du patrimoine </a:t>
            </a:r>
            <a:r>
              <a:rPr 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initiée en 2008</a:t>
            </a:r>
            <a:endParaRPr lang="fr-FR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sz="2800" smtClean="0">
                <a:latin typeface="Arial" charset="0"/>
              </a:rPr>
              <a:t>Assistance du BET ETNAP: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Réalisation d’une analyse patrimoniale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Segmentation du patrimoine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Mise en place d’un guide performentiel de réhabilitation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Accompagnement des organismes pour une expérimentation de 2000 logements aidés par le FEDER et les EPCI délégataires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Mise en place d’un guide de reproductibilité de la démarche </a:t>
            </a:r>
          </a:p>
        </p:txBody>
      </p:sp>
    </p:spTree>
    <p:extLst>
      <p:ext uri="{BB962C8B-B14F-4D97-AF65-F5344CB8AC3E}">
        <p14:creationId xmlns:p14="http://schemas.microsoft.com/office/powerpoint/2010/main" val="4023603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Segmentation du parc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9646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latin typeface="Arial" charset="0"/>
              </a:rPr>
              <a:t>Mise en place d’une segmentation représentative du parc collectif classé E, F, G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Type de bâtiments: Barres, Tours, Complexes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Périodes de 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Périodes de réhabilitation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latin typeface="Arial" charset="0"/>
              </a:rPr>
              <a:t>			</a:t>
            </a:r>
            <a:r>
              <a:rPr lang="fr-FR" sz="2400" b="1" smtClean="0">
                <a:solidFill>
                  <a:schemeClr val="hlink"/>
                </a:solidFill>
                <a:latin typeface="Arial" charset="0"/>
              </a:rPr>
              <a:t>18 segments pertinents sur 36</a:t>
            </a:r>
            <a:endParaRPr lang="fr-FR" sz="24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Répartie sur les opérateurs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fr-FR" sz="2400" b="1" smtClean="0">
                <a:solidFill>
                  <a:schemeClr val="hlink"/>
                </a:solidFill>
                <a:latin typeface="Arial" charset="0"/>
              </a:rPr>
              <a:t>20 organismes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Arial" charset="0"/>
              </a:rPr>
              <a:t>Répartie sur la région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latin typeface="Arial" charset="0"/>
              </a:rPr>
              <a:t>			</a:t>
            </a:r>
            <a:r>
              <a:rPr lang="fr-FR" sz="2400" b="1" smtClean="0">
                <a:solidFill>
                  <a:schemeClr val="hlink"/>
                </a:solidFill>
                <a:latin typeface="Arial" charset="0"/>
              </a:rPr>
              <a:t>notamment 13 grands EPCI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98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524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Segmentation du parc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497887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203575" y="5949950"/>
            <a:ext cx="5940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Cibler l’expérimentation, extrapoler sur le chauffage individuel et chiffrer</a:t>
            </a:r>
          </a:p>
        </p:txBody>
      </p:sp>
    </p:spTree>
    <p:extLst>
      <p:ext uri="{BB962C8B-B14F-4D97-AF65-F5344CB8AC3E}">
        <p14:creationId xmlns:p14="http://schemas.microsoft.com/office/powerpoint/2010/main" val="2448462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Mise à jour classification du parc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(2011)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005204"/>
            <a:ext cx="5040560" cy="46560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6612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Extrapolé:141 000 logements en E,F,G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340768"/>
            <a:ext cx="180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321 822 logements ont été classifiés sur un total de 387 392 soit 83%</a:t>
            </a:r>
          </a:p>
        </p:txBody>
      </p:sp>
    </p:spTree>
    <p:extLst>
      <p:ext uri="{BB962C8B-B14F-4D97-AF65-F5344CB8AC3E}">
        <p14:creationId xmlns:p14="http://schemas.microsoft.com/office/powerpoint/2010/main" val="265978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Collectifs et individuels</a:t>
            </a:r>
            <a:b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(Enquête 2011)</a:t>
            </a: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0032" y="4674220"/>
            <a:ext cx="4283968" cy="21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F et G </a:t>
            </a:r>
            <a:endParaRPr lang="fr-F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46%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80 000 </a:t>
            </a:r>
            <a:r>
              <a:rPr lang="fr-FR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lgts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-10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points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en B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et C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et -7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points dans la classe D.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619252" cy="3333452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1852"/>
            <a:ext cx="3779912" cy="331236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79388" y="4674220"/>
            <a:ext cx="33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F, G </a:t>
            </a:r>
            <a:endParaRPr lang="fr-F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fr-FR" dirty="0">
                <a:latin typeface="Arial" pitchFamily="34" charset="0"/>
                <a:cs typeface="Arial" pitchFamily="34" charset="0"/>
              </a:rPr>
              <a:t>%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soit  </a:t>
            </a:r>
            <a:r>
              <a:rPr lang="fr-F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fr-F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000 </a:t>
            </a:r>
            <a:r>
              <a:rPr lang="fr-F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lgts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409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6"/>
          <p:cNvSpPr>
            <a:spLocks noChangeArrowheads="1"/>
          </p:cNvSpPr>
          <p:nvPr/>
        </p:nvSpPr>
        <p:spPr bwMode="auto">
          <a:xfrm>
            <a:off x="2627313" y="5302250"/>
            <a:ext cx="2592759" cy="143351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 tIns="0" rIns="0" anchor="ctr">
            <a:flatTx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latin typeface="Arial" charset="0"/>
              </a:rPr>
              <a:t>GENERALISATION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55650" y="333375"/>
            <a:ext cx="180022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AR HABITAT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6588125" y="981075"/>
            <a:ext cx="19446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ADEME</a:t>
            </a: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6732588" y="1700213"/>
            <a:ext cx="2089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Région NPdC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7164388" y="2492375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Etat 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250825" y="1773238"/>
            <a:ext cx="180022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Bet ETNAP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50825" y="2420938"/>
            <a:ext cx="180022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Bet HTC</a:t>
            </a:r>
          </a:p>
        </p:txBody>
      </p:sp>
      <p:pic>
        <p:nvPicPr>
          <p:cNvPr id="15369" name="Picture 17" descr="p_0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5373688"/>
            <a:ext cx="20875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5867400" y="333375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USH</a:t>
            </a:r>
          </a:p>
        </p:txBody>
      </p:sp>
      <p:sp>
        <p:nvSpPr>
          <p:cNvPr id="15371" name="AutoShape 19"/>
          <p:cNvSpPr>
            <a:spLocks noChangeArrowheads="1"/>
          </p:cNvSpPr>
          <p:nvPr/>
        </p:nvSpPr>
        <p:spPr bwMode="auto">
          <a:xfrm flipH="1">
            <a:off x="2916238" y="2703513"/>
            <a:ext cx="2879725" cy="1230312"/>
          </a:xfrm>
          <a:prstGeom prst="flowChartMulti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Arial" charset="0"/>
              </a:rPr>
              <a:t>20 Bailleurs sociaux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23850" y="5445125"/>
            <a:ext cx="237648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234800" rIns="0" bIns="0" anchor="b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réhabilitations</a:t>
            </a:r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7343775" y="3213100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CDC</a:t>
            </a:r>
          </a:p>
        </p:txBody>
      </p:sp>
      <p:sp>
        <p:nvSpPr>
          <p:cNvPr id="15374" name="Text Box 22"/>
          <p:cNvSpPr txBox="1">
            <a:spLocks noChangeArrowheads="1"/>
          </p:cNvSpPr>
          <p:nvPr/>
        </p:nvSpPr>
        <p:spPr bwMode="auto">
          <a:xfrm>
            <a:off x="6443663" y="6092825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latin typeface="Arial" charset="0"/>
              </a:rPr>
              <a:t>Habitant</a:t>
            </a:r>
            <a:endParaRPr lang="fr-FR" dirty="0">
              <a:latin typeface="Arial" charset="0"/>
            </a:endParaRPr>
          </a:p>
        </p:txBody>
      </p:sp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7343775" y="3933825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EPCI</a:t>
            </a:r>
          </a:p>
        </p:txBody>
      </p:sp>
      <p:sp>
        <p:nvSpPr>
          <p:cNvPr id="15376" name="Text Box 24"/>
          <p:cNvSpPr txBox="1">
            <a:spLocks noChangeArrowheads="1"/>
          </p:cNvSpPr>
          <p:nvPr/>
        </p:nvSpPr>
        <p:spPr bwMode="auto">
          <a:xfrm>
            <a:off x="7164388" y="4652963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FEDER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6804025" y="5373688"/>
            <a:ext cx="18716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Certif Eco E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3419475" y="3933825"/>
            <a:ext cx="2376488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Fonds propres</a:t>
            </a:r>
          </a:p>
        </p:txBody>
      </p:sp>
      <p:sp>
        <p:nvSpPr>
          <p:cNvPr id="15379" name="AutoShape 40"/>
          <p:cNvSpPr>
            <a:spLocks noChangeArrowheads="1"/>
          </p:cNvSpPr>
          <p:nvPr/>
        </p:nvSpPr>
        <p:spPr bwMode="auto">
          <a:xfrm rot="2569915">
            <a:off x="2484438" y="1557338"/>
            <a:ext cx="1958975" cy="590550"/>
          </a:xfrm>
          <a:prstGeom prst="rightArrow">
            <a:avLst>
              <a:gd name="adj1" fmla="val 50000"/>
              <a:gd name="adj2" fmla="val 829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>
                <a:latin typeface="Arial" charset="0"/>
              </a:rPr>
              <a:t>Echantillonnage</a:t>
            </a:r>
          </a:p>
        </p:txBody>
      </p:sp>
      <p:sp>
        <p:nvSpPr>
          <p:cNvPr id="15380" name="AutoShape 41"/>
          <p:cNvSpPr>
            <a:spLocks noChangeArrowheads="1"/>
          </p:cNvSpPr>
          <p:nvPr/>
        </p:nvSpPr>
        <p:spPr bwMode="auto">
          <a:xfrm rot="19696296" flipH="1">
            <a:off x="1476375" y="3680217"/>
            <a:ext cx="1871663" cy="1253341"/>
          </a:xfrm>
          <a:prstGeom prst="rightArrow">
            <a:avLst>
              <a:gd name="adj1" fmla="val 54764"/>
              <a:gd name="adj2" fmla="val 55914"/>
            </a:avLst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1" dirty="0">
                <a:solidFill>
                  <a:srgbClr val="66FF33"/>
                </a:solidFill>
                <a:latin typeface="Arial" charset="0"/>
              </a:rPr>
              <a:t>Travaux</a:t>
            </a:r>
          </a:p>
          <a:p>
            <a:pPr algn="ctr">
              <a:spcBef>
                <a:spcPct val="50000"/>
              </a:spcBef>
            </a:pPr>
            <a:r>
              <a:rPr lang="fr-FR" sz="1400" b="1" i="1" dirty="0">
                <a:solidFill>
                  <a:srgbClr val="66FF33"/>
                </a:solidFill>
                <a:latin typeface="Arial" charset="0"/>
              </a:rPr>
              <a:t>Démonstratifs</a:t>
            </a:r>
          </a:p>
        </p:txBody>
      </p:sp>
      <p:sp>
        <p:nvSpPr>
          <p:cNvPr id="15381" name="AutoShape 49"/>
          <p:cNvSpPr>
            <a:spLocks noChangeArrowheads="1"/>
          </p:cNvSpPr>
          <p:nvPr/>
        </p:nvSpPr>
        <p:spPr bwMode="auto">
          <a:xfrm rot="-9991859">
            <a:off x="1978025" y="763588"/>
            <a:ext cx="4968875" cy="576262"/>
          </a:xfrm>
          <a:prstGeom prst="curvedUpArrow">
            <a:avLst>
              <a:gd name="adj1" fmla="val 56805"/>
              <a:gd name="adj2" fmla="val 186464"/>
              <a:gd name="adj3" fmla="val 47634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2" name="AutoShape 48"/>
          <p:cNvSpPr>
            <a:spLocks noChangeArrowheads="1"/>
          </p:cNvSpPr>
          <p:nvPr/>
        </p:nvSpPr>
        <p:spPr bwMode="auto">
          <a:xfrm rot="-10492829">
            <a:off x="2052638" y="477838"/>
            <a:ext cx="4752975" cy="503237"/>
          </a:xfrm>
          <a:prstGeom prst="curvedUpArrow">
            <a:avLst>
              <a:gd name="adj1" fmla="val 62222"/>
              <a:gd name="adj2" fmla="val 204244"/>
              <a:gd name="adj3" fmla="val 47634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3" name="AutoShape 47"/>
          <p:cNvSpPr>
            <a:spLocks noChangeArrowheads="1"/>
          </p:cNvSpPr>
          <p:nvPr/>
        </p:nvSpPr>
        <p:spPr bwMode="auto">
          <a:xfrm rot="10626086">
            <a:off x="2051050" y="187325"/>
            <a:ext cx="3959225" cy="503238"/>
          </a:xfrm>
          <a:prstGeom prst="curvedUpArrow">
            <a:avLst>
              <a:gd name="adj1" fmla="val 51831"/>
              <a:gd name="adj2" fmla="val 170135"/>
              <a:gd name="adj3" fmla="val 47634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4" name="AutoShape 50"/>
          <p:cNvSpPr>
            <a:spLocks noChangeArrowheads="1"/>
          </p:cNvSpPr>
          <p:nvPr/>
        </p:nvSpPr>
        <p:spPr bwMode="auto">
          <a:xfrm rot="-6250996">
            <a:off x="4291807" y="4563269"/>
            <a:ext cx="3636962" cy="215900"/>
          </a:xfrm>
          <a:prstGeom prst="curvedUpArrow">
            <a:avLst>
              <a:gd name="adj1" fmla="val 110978"/>
              <a:gd name="adj2" fmla="val 364286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5" name="AutoShape 51"/>
          <p:cNvSpPr>
            <a:spLocks noChangeArrowheads="1"/>
          </p:cNvSpPr>
          <p:nvPr/>
        </p:nvSpPr>
        <p:spPr bwMode="auto">
          <a:xfrm rot="-7071057">
            <a:off x="4865688" y="4167188"/>
            <a:ext cx="2789237" cy="287337"/>
          </a:xfrm>
          <a:prstGeom prst="curvedUpArrow">
            <a:avLst>
              <a:gd name="adj1" fmla="val 63951"/>
              <a:gd name="adj2" fmla="val 209918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6" name="AutoShape 52"/>
          <p:cNvSpPr>
            <a:spLocks noChangeArrowheads="1"/>
          </p:cNvSpPr>
          <p:nvPr/>
        </p:nvSpPr>
        <p:spPr bwMode="auto">
          <a:xfrm rot="-8059680">
            <a:off x="5277644" y="3810794"/>
            <a:ext cx="2397125" cy="287337"/>
          </a:xfrm>
          <a:prstGeom prst="curvedUpArrow">
            <a:avLst>
              <a:gd name="adj1" fmla="val 54960"/>
              <a:gd name="adj2" fmla="val 180408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7" name="AutoShape 53"/>
          <p:cNvSpPr>
            <a:spLocks noChangeArrowheads="1"/>
          </p:cNvSpPr>
          <p:nvPr/>
        </p:nvSpPr>
        <p:spPr bwMode="auto">
          <a:xfrm rot="-9251294">
            <a:off x="5500688" y="3481388"/>
            <a:ext cx="2117725" cy="287337"/>
          </a:xfrm>
          <a:prstGeom prst="curvedUpArrow">
            <a:avLst>
              <a:gd name="adj1" fmla="val 48554"/>
              <a:gd name="adj2" fmla="val 159380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8" name="AutoShape 54"/>
          <p:cNvSpPr>
            <a:spLocks noChangeArrowheads="1"/>
          </p:cNvSpPr>
          <p:nvPr/>
        </p:nvSpPr>
        <p:spPr bwMode="auto">
          <a:xfrm rot="-10607071">
            <a:off x="5508625" y="3141663"/>
            <a:ext cx="1901825" cy="287337"/>
          </a:xfrm>
          <a:prstGeom prst="curvedUpArrow">
            <a:avLst>
              <a:gd name="adj1" fmla="val 43604"/>
              <a:gd name="adj2" fmla="val 143131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9" name="AutoShape 55"/>
          <p:cNvSpPr>
            <a:spLocks noChangeArrowheads="1"/>
          </p:cNvSpPr>
          <p:nvPr/>
        </p:nvSpPr>
        <p:spPr bwMode="auto">
          <a:xfrm rot="9540540">
            <a:off x="5364163" y="2781300"/>
            <a:ext cx="1901825" cy="287338"/>
          </a:xfrm>
          <a:prstGeom prst="curvedUpArrow">
            <a:avLst>
              <a:gd name="adj1" fmla="val 43604"/>
              <a:gd name="adj2" fmla="val 143131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0" name="AutoShape 56"/>
          <p:cNvSpPr>
            <a:spLocks noChangeArrowheads="1"/>
          </p:cNvSpPr>
          <p:nvPr/>
        </p:nvSpPr>
        <p:spPr bwMode="auto">
          <a:xfrm rot="7504391">
            <a:off x="5219701" y="2492375"/>
            <a:ext cx="1871662" cy="287337"/>
          </a:xfrm>
          <a:prstGeom prst="curvedUpArrow">
            <a:avLst>
              <a:gd name="adj1" fmla="val 42913"/>
              <a:gd name="adj2" fmla="val 140861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1" name="AutoShape 57"/>
          <p:cNvSpPr>
            <a:spLocks noChangeArrowheads="1"/>
          </p:cNvSpPr>
          <p:nvPr/>
        </p:nvSpPr>
        <p:spPr bwMode="auto">
          <a:xfrm rot="6886557">
            <a:off x="4758532" y="2139156"/>
            <a:ext cx="2520950" cy="287337"/>
          </a:xfrm>
          <a:prstGeom prst="curvedUpArrow">
            <a:avLst>
              <a:gd name="adj1" fmla="val 57799"/>
              <a:gd name="adj2" fmla="val 189727"/>
              <a:gd name="adj3" fmla="val 47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2" name="AutoShape 58"/>
          <p:cNvSpPr>
            <a:spLocks noChangeArrowheads="1"/>
          </p:cNvSpPr>
          <p:nvPr/>
        </p:nvSpPr>
        <p:spPr bwMode="auto">
          <a:xfrm rot="16539892" flipH="1">
            <a:off x="1498600" y="1754188"/>
            <a:ext cx="1819275" cy="571500"/>
          </a:xfrm>
          <a:prstGeom prst="curvedUpArrow">
            <a:avLst>
              <a:gd name="adj1" fmla="val 20972"/>
              <a:gd name="adj2" fmla="val 68840"/>
              <a:gd name="adj3" fmla="val 47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3" name="AutoShape 59"/>
          <p:cNvSpPr>
            <a:spLocks noChangeArrowheads="1"/>
          </p:cNvSpPr>
          <p:nvPr/>
        </p:nvSpPr>
        <p:spPr bwMode="auto">
          <a:xfrm rot="16539892" flipH="1">
            <a:off x="1677988" y="1504950"/>
            <a:ext cx="1004887" cy="252413"/>
          </a:xfrm>
          <a:prstGeom prst="curvedUpArrow">
            <a:avLst>
              <a:gd name="adj1" fmla="val 26227"/>
              <a:gd name="adj2" fmla="val 86092"/>
              <a:gd name="adj3" fmla="val 47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4" name="Text Box 60"/>
          <p:cNvSpPr txBox="1">
            <a:spLocks noChangeArrowheads="1"/>
          </p:cNvSpPr>
          <p:nvPr/>
        </p:nvSpPr>
        <p:spPr bwMode="auto">
          <a:xfrm>
            <a:off x="395288" y="4941888"/>
            <a:ext cx="2376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>
                <a:latin typeface="Arial" charset="0"/>
              </a:rPr>
              <a:t>6 000 lgt</a:t>
            </a:r>
          </a:p>
        </p:txBody>
      </p:sp>
      <p:sp>
        <p:nvSpPr>
          <p:cNvPr id="15395" name="Text Box 61"/>
          <p:cNvSpPr txBox="1">
            <a:spLocks noChangeArrowheads="1"/>
          </p:cNvSpPr>
          <p:nvPr/>
        </p:nvSpPr>
        <p:spPr bwMode="auto">
          <a:xfrm>
            <a:off x="4211638" y="6613525"/>
            <a:ext cx="4932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>
                <a:latin typeface="Arial" charset="0"/>
              </a:rPr>
              <a:t>Développement des performances thermiques et environnementales du parc social</a:t>
            </a:r>
          </a:p>
        </p:txBody>
      </p:sp>
      <p:sp>
        <p:nvSpPr>
          <p:cNvPr id="15396" name="WordArt 64"/>
          <p:cNvSpPr>
            <a:spLocks noChangeArrowheads="1" noChangeShapeType="1" noTextEdit="1"/>
          </p:cNvSpPr>
          <p:nvPr/>
        </p:nvSpPr>
        <p:spPr bwMode="auto">
          <a:xfrm rot="5663840">
            <a:off x="5022056" y="3339307"/>
            <a:ext cx="2562225" cy="7254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0357"/>
              </a:avLst>
            </a:prstTxWarp>
          </a:bodyPr>
          <a:lstStyle/>
          <a:p>
            <a:pPr algn="ctr"/>
            <a:r>
              <a:rPr lang="fr-FR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Aides aux travaux</a:t>
            </a:r>
          </a:p>
        </p:txBody>
      </p:sp>
      <p:sp>
        <p:nvSpPr>
          <p:cNvPr id="15397" name="WordArt 65"/>
          <p:cNvSpPr>
            <a:spLocks noChangeArrowheads="1" noChangeShapeType="1" noTextEdit="1"/>
          </p:cNvSpPr>
          <p:nvPr/>
        </p:nvSpPr>
        <p:spPr bwMode="auto">
          <a:xfrm rot="898251">
            <a:off x="3348038" y="1125538"/>
            <a:ext cx="268605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5065"/>
              </a:avLst>
            </a:prstTxWarp>
          </a:bodyPr>
          <a:lstStyle/>
          <a:p>
            <a:pPr algn="ctr"/>
            <a:r>
              <a:rPr lang="fr-FR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Aides à l'ingéniérie</a:t>
            </a:r>
          </a:p>
        </p:txBody>
      </p:sp>
    </p:spTree>
    <p:extLst>
      <p:ext uri="{BB962C8B-B14F-4D97-AF65-F5344CB8AC3E}">
        <p14:creationId xmlns:p14="http://schemas.microsoft.com/office/powerpoint/2010/main" val="526157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ésentation Modéle AR vierge">
  <a:themeElements>
    <a:clrScheme name="1_Présentation Modéle AR vierg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Présentation Modéle AR vier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ésentation Modéle AR vier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ésentation Modéle AR vier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ésentation Modéle AR vier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ésentation Modéle AR vier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ésentation Modéle AR vier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ésentation Modéle AR vier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ésentation Modéle AR vier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ésentation Modéle AR vierge">
  <a:themeElements>
    <a:clrScheme name="Présentation Modéle AR vierg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résentation Modéle AR vier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ésentation Modéle AR vier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Modéle AR vier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Modéle AR vier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Modéle AR vier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Modéle AR vier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Modéle AR vier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Modéle AR vier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</TotalTime>
  <Words>978</Words>
  <Application>Microsoft Office PowerPoint</Application>
  <PresentationFormat>Affichage à l'écran (4:3)</PresentationFormat>
  <Paragraphs>321</Paragraphs>
  <Slides>38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1_Présentation Modéle AR vierge</vt:lpstr>
      <vt:lpstr>Présentation Modéle AR vierge</vt:lpstr>
      <vt:lpstr> USH Fonds Structurels Paris 16 avril 2014 </vt:lpstr>
      <vt:lpstr>Présentation PowerPoint</vt:lpstr>
      <vt:lpstr>Patrimoine existant: La démarche régionale</vt:lpstr>
      <vt:lpstr>La mission  d’assistance collective à l’amélioration du patrimoine initiée en 2008</vt:lpstr>
      <vt:lpstr>Segmentation du parc</vt:lpstr>
      <vt:lpstr>Segmentation du parc</vt:lpstr>
      <vt:lpstr>Présentation PowerPoint</vt:lpstr>
      <vt:lpstr>Collectifs et individuels (Enquête 2011)</vt:lpstr>
      <vt:lpstr>Présentation PowerPoint</vt:lpstr>
      <vt:lpstr>Présentation PowerPoint</vt:lpstr>
      <vt:lpstr>Rappel des Financements</vt:lpstr>
      <vt:lpstr>L'évaluation des opérations et  la capitalisation</vt:lpstr>
      <vt:lpstr>Capitalisation</vt:lpstr>
      <vt:lpstr>Capitalisation</vt:lpstr>
      <vt:lpstr>Capitalisation</vt:lpstr>
      <vt:lpstr>Qualité chantier</vt:lpstr>
      <vt:lpstr>Réhabilitation et concertation</vt:lpstr>
      <vt:lpstr>Présentation PowerPoint</vt:lpstr>
      <vt:lpstr>Subventions FEDER</vt:lpstr>
      <vt:lpstr>Subventions FEDER 2</vt:lpstr>
      <vt:lpstr>Présentation PowerPoint</vt:lpstr>
      <vt:lpstr>Présentation PowerPoint</vt:lpstr>
      <vt:lpstr>Présentation PowerPoint</vt:lpstr>
      <vt:lpstr>Présentation PowerPoint</vt:lpstr>
      <vt:lpstr>FEDER (2ème tranche)</vt:lpstr>
      <vt:lpstr>Enseignements</vt:lpstr>
      <vt:lpstr>Isolation</vt:lpstr>
      <vt:lpstr>Investissement</vt:lpstr>
      <vt:lpstr>Investissement</vt:lpstr>
      <vt:lpstr>En cours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ARHLM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François Delhaye</dc:creator>
  <cp:lastModifiedBy>FDELHAYE</cp:lastModifiedBy>
  <cp:revision>197</cp:revision>
  <cp:lastPrinted>2013-01-23T17:28:15Z</cp:lastPrinted>
  <dcterms:created xsi:type="dcterms:W3CDTF">2009-01-14T10:44:52Z</dcterms:created>
  <dcterms:modified xsi:type="dcterms:W3CDTF">2013-04-15T16:03:24Z</dcterms:modified>
</cp:coreProperties>
</file>